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5" r:id="rId1"/>
  </p:sldMasterIdLst>
  <p:notesMasterIdLst>
    <p:notesMasterId r:id="rId43"/>
  </p:notesMasterIdLst>
  <p:sldIdLst>
    <p:sldId id="256" r:id="rId2"/>
    <p:sldId id="257" r:id="rId3"/>
    <p:sldId id="260" r:id="rId4"/>
    <p:sldId id="295" r:id="rId5"/>
    <p:sldId id="296" r:id="rId6"/>
    <p:sldId id="297" r:id="rId7"/>
    <p:sldId id="298" r:id="rId8"/>
    <p:sldId id="299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</p:sldIdLst>
  <p:sldSz cx="9144000" cy="5143500" type="screen16x9"/>
  <p:notesSz cx="6858000" cy="9144000"/>
  <p:embeddedFontLst>
    <p:embeddedFont>
      <p:font typeface="Lato" panose="020F0302020204030203" pitchFamily="34" charset="0"/>
      <p:regular r:id="rId44"/>
      <p:bold r:id="rId45"/>
      <p:italic r:id="rId46"/>
      <p:boldItalic r:id="rId47"/>
    </p:embeddedFont>
    <p:embeddedFont>
      <p:font typeface="Raleway" panose="020B0503030101060003" pitchFamily="3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651"/>
  </p:normalViewPr>
  <p:slideViewPr>
    <p:cSldViewPr snapToGrid="0">
      <p:cViewPr varScale="1">
        <p:scale>
          <a:sx n="150" d="100"/>
          <a:sy n="150" d="100"/>
        </p:scale>
        <p:origin x="176" y="9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8252dc4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8252dc4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f14433f13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f14433f13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f14433f1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f14433f13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f14433f1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f14433f1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f14433f1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f14433f1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f14433f1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f14433f1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f14433f1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f14433f1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f88252dc4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f88252dc4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f14433f1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f14433f13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f14433f1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f14433f13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f14433f13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f14433f13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f14433f13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f14433f13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f14433f1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f14433f1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f14433f13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f14433f13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f14433f1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f14433f13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f14433f1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f14433f13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f14433f1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f14433f1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f14433f1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f14433f1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f14433f1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f14433f1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f14433f13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f14433f13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f14433f1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f14433f1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f14433f13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f14433f13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f14433f13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f14433f13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f14433f13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f14433f13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f14433f13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f14433f13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f14433f13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f14433f13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f14433f13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f14433f13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40cf7f97c0_5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40cf7f97c0_5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f14433f13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f14433f13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40cf7f97c0_5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40cf7f97c0_5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c72caa07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g4c72caa07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7129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c72caa0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4c72caa0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4402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5a3b38bc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55a3b38bc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79840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0cf7f97c0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0cf7f97c0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0cf7f97c0_5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0cf7f97c0_5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2338E6-A6C3-4E4B-8723-5647E31BF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CD166E-1860-2D4A-A4E2-7419DB118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A4C6FE-3981-D14C-966B-8D78A1632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1F2601-BAD2-5846-96DD-B4736BBD0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227ABA-CF2B-AC49-96F4-E616FB667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6950748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FB9AEF-5172-954B-81B5-4213D7B19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ABC3B8B-4BA6-0D4E-8605-7345B7579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1E128E-FDE1-2343-9A44-4A36B0AF6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A12AC2-AF10-A940-829C-5F6BB1444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E052C6-2D12-C748-ABC8-C68933068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5286151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949961-CAC1-4046-8C55-34471D9BA9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35E90D0-0726-5244-A270-EB96A849D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28EF14-7DF6-FC48-A085-3D06ACAEE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24B6C4-2B79-F94A-8DD9-065CB9A79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155DEC-1ECC-F64A-93C1-6BA54A999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6366359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TOC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4877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64145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Section Header_alt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5085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 header_alt1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3871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2954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 slide_alt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8405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5308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B10F07-DFE6-DF46-98FB-F6D551AA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51ED89-D13E-3A4B-A782-9A8C03CA3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067E88-E0A5-894B-B251-D8BEEFD37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50B3F4-B057-D64F-AD1E-888B82375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DD544D-36EA-564B-AFEB-492049225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12147501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BA0078-299E-504A-8EB8-F989F1D37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7FA56D-AA8E-C14F-B56A-90C60AD26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A2F180-2E78-BC47-B10B-EDFEDA48C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B75FF6-D620-9A40-BDCA-13B7B68A3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7BA5CD-E927-9C49-A462-344DFFE2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33445845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719CF9-E3CE-1149-92CF-739474E0D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5C5020-DDA6-3449-99F7-79C869EB0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3CBFBCE-633B-494E-ABFC-2FF30F932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462738-F82A-D045-8143-2AB0846D3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B34F85-6736-6C44-960A-13EC09707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BDB5C59-8196-D043-91A1-3386A6E1F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77273632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A368D2-FC42-474E-B16D-09806E85D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AFF96B3-5528-4440-AB16-99D1F64B5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B01A22-B29C-0B45-9B16-27559E0B09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B0C4BE3-C595-FC49-A854-A31137AAE1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70BAFBA-A377-3747-B7A1-3045D3F81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E1574B5-0B85-1F47-B25B-425193C9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600DA28-663F-AF49-B893-AB9ECC49E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52A1599-0C73-B145-9902-FAFBA08A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22285607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C00092-2BD3-7145-A2FA-94B1255F4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7322533-31D8-5E47-9E63-C8FFB2E50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965DEB5-5997-644E-BB2C-EC1382F5D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F632260-B5B1-1044-98FF-A57C5DDB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9460682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DF6C878-8CE0-814A-874E-09CCA81A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731D84B-854C-6242-9F4A-5BFFE5F4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257F6D-70ED-B049-B69A-CA23184D5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5414532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67E56E-383A-B440-9B2D-755067EFC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70D318-B8B5-8747-A4A9-631655587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C277B2-E033-3A40-999D-96D2D1D49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0DC5E9-A0C5-584E-8B43-A71B58DB3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10F433-B239-0A40-BA83-D02F6476F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509E56-2A50-1444-A0F2-2FA370FD6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5678730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7C8251-A54A-D344-8715-2A08C4309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70456B2-19D0-8E4B-A798-35D7A7F8C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44D15C-43E4-594A-B026-97B7660B3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F6881D9-D1B6-B744-AC5B-09A288EE7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C416A37-BCCF-6D47-9B71-3524B03AF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A9C6A3-1509-8D47-B5C8-ABA0E5A81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3737923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2974A3-2EAC-2B48-B4CC-44D399B40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EC52F8-FB9E-E646-9BD0-965250E48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C84E3C-DE52-684C-A7CF-33F6370B0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72888-68EC-0E4D-A93D-F2B12E151AE1}" type="datetimeFigureOut">
              <a:rPr lang="ru-RU" smtClean="0"/>
              <a:t>03.05.2019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1C5A72-BC84-C146-9567-16EA40A4E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4B062D-71C0-B64E-AE70-EC4A8F301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56187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-spacex/SpaceX-API" TargetMode="External"/><Relationship Id="rId3" Type="http://schemas.openxmlformats.org/officeDocument/2006/relationships/hyperlink" Target="https://rickandmortyapi.com/" TargetMode="External"/><Relationship Id="rId7" Type="http://schemas.openxmlformats.org/officeDocument/2006/relationships/hyperlink" Target="https://developers.deezer.com/termsofuse#vi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jobs.github.com/api" TargetMode="External"/><Relationship Id="rId5" Type="http://schemas.openxmlformats.org/officeDocument/2006/relationships/hyperlink" Target="https://data.gov.ru/" TargetMode="External"/><Relationship Id="rId4" Type="http://schemas.openxmlformats.org/officeDocument/2006/relationships/hyperlink" Target="https://api.stackexchange.com/" TargetMode="External"/><Relationship Id="rId9" Type="http://schemas.openxmlformats.org/officeDocument/2006/relationships/hyperlink" Target="https://docs.opendota.com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fletjs.com/" TargetMode="External"/><Relationship Id="rId7" Type="http://schemas.openxmlformats.org/officeDocument/2006/relationships/hyperlink" Target="http://www.pixijs.com/gallery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timeline.knightlab.com/examples/user-interface/index.html" TargetMode="External"/><Relationship Id="rId5" Type="http://schemas.openxmlformats.org/officeDocument/2006/relationships/hyperlink" Target="https://beta.observablehq.com/collection/visualization" TargetMode="External"/><Relationship Id="rId4" Type="http://schemas.openxmlformats.org/officeDocument/2006/relationships/hyperlink" Target="https://www.highcharts.com/demo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os33rd/web-developer-course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moodle.innopolis.university" TargetMode="External"/><Relationship Id="rId5" Type="http://schemas.openxmlformats.org/officeDocument/2006/relationships/hyperlink" Target="https://github.com/AVVlasov" TargetMode="External"/><Relationship Id="rId4" Type="http://schemas.openxmlformats.org/officeDocument/2006/relationships/hyperlink" Target="https://github.com/kos33rd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4;p13">
            <a:extLst>
              <a:ext uri="{FF2B5EF4-FFF2-40B4-BE49-F238E27FC236}">
                <a16:creationId xmlns:a16="http://schemas.microsoft.com/office/drawing/2014/main" id="{7543C3DC-F048-2849-9375-57D45F445B0A}"/>
              </a:ext>
            </a:extLst>
          </p:cNvPr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55;p13">
            <a:extLst>
              <a:ext uri="{FF2B5EF4-FFF2-40B4-BE49-F238E27FC236}">
                <a16:creationId xmlns:a16="http://schemas.microsoft.com/office/drawing/2014/main" id="{73BD119E-ED2D-894B-95A7-A756426B117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0036" y="859200"/>
            <a:ext cx="5523965" cy="368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45;p10">
            <a:extLst>
              <a:ext uri="{FF2B5EF4-FFF2-40B4-BE49-F238E27FC236}">
                <a16:creationId xmlns:a16="http://schemas.microsoft.com/office/drawing/2014/main" id="{6386E95B-EE5B-CB4F-86D7-405937D70AD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9" b="9"/>
          <a:stretch/>
        </p:blipFill>
        <p:spPr>
          <a:xfrm>
            <a:off x="3620036" y="859200"/>
            <a:ext cx="5523964" cy="36817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6;p13">
            <a:extLst>
              <a:ext uri="{FF2B5EF4-FFF2-40B4-BE49-F238E27FC236}">
                <a16:creationId xmlns:a16="http://schemas.microsoft.com/office/drawing/2014/main" id="{B0ED62D3-537E-3545-A075-13D87307C3DA}"/>
              </a:ext>
            </a:extLst>
          </p:cNvPr>
          <p:cNvSpPr/>
          <p:nvPr/>
        </p:nvSpPr>
        <p:spPr>
          <a:xfrm>
            <a:off x="0" y="354950"/>
            <a:ext cx="5093400" cy="988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8AF43"/>
          </a:solidFill>
          <a:ln w="9525" cap="flat" cmpd="sng">
            <a:solidFill>
              <a:srgbClr val="88AF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7;p13">
            <a:extLst>
              <a:ext uri="{FF2B5EF4-FFF2-40B4-BE49-F238E27FC236}">
                <a16:creationId xmlns:a16="http://schemas.microsoft.com/office/drawing/2014/main" id="{1263A5FE-2346-114F-8D77-95AD73063C89}"/>
              </a:ext>
            </a:extLst>
          </p:cNvPr>
          <p:cNvSpPr txBox="1"/>
          <p:nvPr/>
        </p:nvSpPr>
        <p:spPr>
          <a:xfrm>
            <a:off x="198600" y="486350"/>
            <a:ext cx="46962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Вводное занятие: знакомство с программой, настройка окружения</a:t>
            </a:r>
            <a:endParaRPr sz="1800" dirty="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курса</a:t>
            </a:r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10</a:t>
            </a:fld>
            <a:endParaRPr/>
          </a:p>
        </p:txBody>
      </p:sp>
      <p:sp>
        <p:nvSpPr>
          <p:cNvPr id="227" name="Google Shape;227;p24"/>
          <p:cNvSpPr txBox="1"/>
          <p:nvPr/>
        </p:nvSpPr>
        <p:spPr>
          <a:xfrm>
            <a:off x="1341225" y="2150900"/>
            <a:ext cx="70770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Основы веб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Стандарты и синтаксис JavaScript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Взаимодействие с браузером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Инструменты сборки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Компонентный подход и React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Тестирование и CI в JavaScript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Инструменты и библиотеки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 на всё это у нас есть</a:t>
            </a:r>
            <a:endParaRPr/>
          </a:p>
        </p:txBody>
      </p:sp>
      <p:sp>
        <p:nvSpPr>
          <p:cNvPr id="236" name="Google Shape;236;p2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11</a:t>
            </a:fld>
            <a:endParaRPr/>
          </a:p>
        </p:txBody>
      </p:sp>
      <p:sp>
        <p:nvSpPr>
          <p:cNvPr id="235" name="Google Shape;235;p25"/>
          <p:cNvSpPr txBox="1">
            <a:spLocks noGrp="1"/>
          </p:cNvSpPr>
          <p:nvPr>
            <p:ph type="title" idx="4294967295"/>
          </p:nvPr>
        </p:nvSpPr>
        <p:spPr>
          <a:xfrm>
            <a:off x="1454150" y="3048000"/>
            <a:ext cx="7689850" cy="536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  это время мы успеем</a:t>
            </a:r>
            <a:endParaRPr/>
          </a:p>
        </p:txBody>
      </p:sp>
      <p:sp>
        <p:nvSpPr>
          <p:cNvPr id="234" name="Google Shape;234;p25"/>
          <p:cNvSpPr txBox="1"/>
          <p:nvPr/>
        </p:nvSpPr>
        <p:spPr>
          <a:xfrm>
            <a:off x="1341225" y="1922300"/>
            <a:ext cx="7077000" cy="27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60 академических часов </a:t>
            </a: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на лекции с практиками и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и ещё </a:t>
            </a: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60 академических часов </a:t>
            </a: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на самостоятельное обучение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Послушать </a:t>
            </a: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20 лекций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Пройти </a:t>
            </a: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10 практических занятий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Написать собственный </a:t>
            </a:r>
            <a:r>
              <a:rPr lang="ru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курсовой проект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12</a:t>
            </a:fld>
            <a:endParaRPr/>
          </a:p>
        </p:txBody>
      </p:sp>
      <p:sp>
        <p:nvSpPr>
          <p:cNvPr id="241" name="Google Shape;241;p26"/>
          <p:cNvSpPr txBox="1">
            <a:spLocks noGrp="1"/>
          </p:cNvSpPr>
          <p:nvPr>
            <p:ph type="body" idx="4294967295"/>
          </p:nvPr>
        </p:nvSpPr>
        <p:spPr>
          <a:xfrm>
            <a:off x="0" y="1292225"/>
            <a:ext cx="7010400" cy="26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Проектоцентричность</a:t>
            </a:r>
            <a:endParaRPr sz="3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Основа курса – ваш индивидуальный курсовой проект.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Предварительные требования</a:t>
            </a:r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Мы ожидаем, что к началу курса вы уже знаете базовые принципы разработки ПО, знакомы с классификацией языков программирования, в курсе примитивных структур хранения данных.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Мы предполагаем, что у вас имеется опыт работы с командной строкой и понимание базовых принципов работы в консоли.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Мы предполагаем, что у каждого из вас имеется доступ к персональному компьютеру с выходом в интернет для самостоятельной работы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49" name="Google Shape;249;p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Имеющийся опыт</a:t>
            </a:r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Мы допускаем, что у вас уже может иметься опыт в веб-разработке. 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chemeClr val="dk2"/>
                </a:solidFill>
              </a:rPr>
              <a:t>В каждом таком случае нам будет необходимо индивидуально обсудить план самостоятельных заданий.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6" name="Google Shape;256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14</a:t>
            </a:fld>
            <a:endParaRPr/>
          </a:p>
        </p:txBody>
      </p:sp>
      <p:pic>
        <p:nvPicPr>
          <p:cNvPr id="257" name="Google Shape;2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168" y="3303100"/>
            <a:ext cx="1028775" cy="133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Система оценки</a:t>
            </a:r>
            <a:endParaRPr/>
          </a:p>
        </p:txBody>
      </p:sp>
      <p:sp>
        <p:nvSpPr>
          <p:cNvPr id="264" name="Google Shape;264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15</a:t>
            </a:fld>
            <a:endParaRPr/>
          </a:p>
        </p:txBody>
      </p:sp>
      <p:sp>
        <p:nvSpPr>
          <p:cNvPr id="263" name="Google Shape;263;p29"/>
          <p:cNvSpPr txBox="1"/>
          <p:nvPr/>
        </p:nvSpPr>
        <p:spPr>
          <a:xfrm>
            <a:off x="729400" y="19985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В конце каждой недели – задание по курсовому проекту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Задание выполнено после успешного прохождения ревью PR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Промежуточная аттестация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Зачёт по выполненному курсовому проекту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Ценности курса</a:t>
            </a:r>
            <a:endParaRPr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ru" b="0"/>
              <a:t>Курсовой проект</a:t>
            </a:r>
            <a:endParaRPr b="0"/>
          </a:p>
        </p:txBody>
      </p:sp>
      <p:sp>
        <p:nvSpPr>
          <p:cNvPr id="270" name="Google Shape;270;p30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Ваш индивидуальный курсовой проект может стать заметной строкой в вашем резюме.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 проекте мы постараемся использовать технологии и подходы, которые сейчас актуальны на рынке промышленной разработки.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dk2"/>
              </a:solidFill>
            </a:endParaRPr>
          </a:p>
        </p:txBody>
      </p:sp>
      <p:sp>
        <p:nvSpPr>
          <p:cNvPr id="275" name="Google Shape;275;p3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16</a:t>
            </a:fld>
            <a:endParaRPr/>
          </a:p>
        </p:txBody>
      </p:sp>
      <p:pic>
        <p:nvPicPr>
          <p:cNvPr id="271" name="Google Shape;271;p30"/>
          <p:cNvPicPr preferRelativeResize="0"/>
          <p:nvPr/>
        </p:nvPicPr>
        <p:blipFill rotWithShape="1">
          <a:blip r:embed="rId3">
            <a:alphaModFix/>
          </a:blip>
          <a:srcRect r="35467"/>
          <a:stretch/>
        </p:blipFill>
        <p:spPr>
          <a:xfrm>
            <a:off x="5146747" y="1195175"/>
            <a:ext cx="3997248" cy="3251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2" name="Google Shape;272;p30"/>
          <p:cNvGrpSpPr/>
          <p:nvPr/>
        </p:nvGrpSpPr>
        <p:grpSpPr>
          <a:xfrm>
            <a:off x="5146750" y="3327825"/>
            <a:ext cx="1973700" cy="1119300"/>
            <a:chOff x="5146750" y="3327825"/>
            <a:chExt cx="1973700" cy="1119300"/>
          </a:xfrm>
        </p:grpSpPr>
        <p:sp>
          <p:nvSpPr>
            <p:cNvPr id="273" name="Google Shape;273;p30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Вместо тысячи слов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Полноценный проект говорит о разработчике больше, чем сухие слова в его резюме</a:t>
              </a:r>
              <a:endParaRPr sz="700">
                <a:solidFill>
                  <a:srgbClr val="D9F0FF"/>
                </a:solidFill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Ценности курса</a:t>
            </a:r>
            <a:endParaRPr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AutoNum type="arabicPeriod" startAt="2"/>
            </a:pPr>
            <a:r>
              <a:rPr lang="ru" b="0"/>
              <a:t>Актуальные тренды</a:t>
            </a:r>
            <a:endParaRPr b="0"/>
          </a:p>
        </p:txBody>
      </p:sp>
      <p:sp>
        <p:nvSpPr>
          <p:cNvPr id="281" name="Google Shape;281;p31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Вы получите знание об используемых в веб инструментах и направлениях. 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Вы сможете спланировать свой дальнейший профессиональный рост в карьере веб-разработчика, взяв за основу полученные на курсе навыки.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dk2"/>
              </a:solidFill>
            </a:endParaRPr>
          </a:p>
        </p:txBody>
      </p:sp>
      <p:sp>
        <p:nvSpPr>
          <p:cNvPr id="286" name="Google Shape;286;p3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17</a:t>
            </a:fld>
            <a:endParaRPr/>
          </a:p>
        </p:txBody>
      </p:sp>
      <p:pic>
        <p:nvPicPr>
          <p:cNvPr id="282" name="Google Shape;282;p31"/>
          <p:cNvPicPr preferRelativeResize="0"/>
          <p:nvPr/>
        </p:nvPicPr>
        <p:blipFill rotWithShape="1">
          <a:blip r:embed="rId3">
            <a:alphaModFix/>
          </a:blip>
          <a:srcRect l="2648" t="3796" r="42751" b="2928"/>
          <a:stretch/>
        </p:blipFill>
        <p:spPr>
          <a:xfrm>
            <a:off x="5146750" y="1195175"/>
            <a:ext cx="3997251" cy="3251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3" name="Google Shape;283;p31"/>
          <p:cNvGrpSpPr/>
          <p:nvPr/>
        </p:nvGrpSpPr>
        <p:grpSpPr>
          <a:xfrm>
            <a:off x="5146750" y="3327825"/>
            <a:ext cx="1973700" cy="1119300"/>
            <a:chOff x="5146750" y="3327825"/>
            <a:chExt cx="1973700" cy="1119300"/>
          </a:xfrm>
        </p:grpSpPr>
        <p:sp>
          <p:nvSpPr>
            <p:cNvPr id="284" name="Google Shape;284;p31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JavaScript - целый мир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Отправляйтесь в путешествие с картой на руках</a:t>
              </a:r>
              <a:endParaRPr sz="700">
                <a:solidFill>
                  <a:srgbClr val="D9F0FF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Ценности курса</a:t>
            </a:r>
            <a:endParaRPr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AutoNum type="arabicPeriod" startAt="3"/>
            </a:pPr>
            <a:r>
              <a:rPr lang="ru" b="0"/>
              <a:t>Опыт и умения</a:t>
            </a:r>
            <a:endParaRPr b="0"/>
          </a:p>
        </p:txBody>
      </p:sp>
      <p:sp>
        <p:nvSpPr>
          <p:cNvPr id="292" name="Google Shape;292;p32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 рамках курса вы проведёте много часов в IDE за написанием JavaScript-кода.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(Ещё больше часов вы проведёте в отладчике)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400">
                <a:solidFill>
                  <a:schemeClr val="dk2"/>
                </a:solidFill>
              </a:rPr>
              <a:t>Вы ознакомитесь с тонкостями языка, а также узнаете, насколько каверзными могут быть вопросы на собеседованиях.</a:t>
            </a:r>
            <a:endParaRPr sz="1400">
              <a:solidFill>
                <a:schemeClr val="dk2"/>
              </a:solidFill>
            </a:endParaRPr>
          </a:p>
        </p:txBody>
      </p:sp>
      <p:sp>
        <p:nvSpPr>
          <p:cNvPr id="298" name="Google Shape;298;p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18</a:t>
            </a:fld>
            <a:endParaRPr/>
          </a:p>
        </p:txBody>
      </p:sp>
      <p:pic>
        <p:nvPicPr>
          <p:cNvPr id="293" name="Google Shape;293;p32"/>
          <p:cNvPicPr preferRelativeResize="0"/>
          <p:nvPr/>
        </p:nvPicPr>
        <p:blipFill rotWithShape="1">
          <a:blip r:embed="rId3">
            <a:alphaModFix/>
          </a:blip>
          <a:srcRect l="2381" t="27969" r="16600" b="3121"/>
          <a:stretch/>
        </p:blipFill>
        <p:spPr>
          <a:xfrm>
            <a:off x="5146750" y="1729750"/>
            <a:ext cx="3997251" cy="271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2"/>
          <p:cNvPicPr preferRelativeResize="0"/>
          <p:nvPr/>
        </p:nvPicPr>
        <p:blipFill rotWithShape="1">
          <a:blip r:embed="rId3">
            <a:alphaModFix/>
          </a:blip>
          <a:srcRect l="2381" t="27969" r="16600" b="3121"/>
          <a:stretch/>
        </p:blipFill>
        <p:spPr>
          <a:xfrm>
            <a:off x="5146750" y="1196350"/>
            <a:ext cx="3997251" cy="2717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5" name="Google Shape;295;p32"/>
          <p:cNvGrpSpPr/>
          <p:nvPr/>
        </p:nvGrpSpPr>
        <p:grpSpPr>
          <a:xfrm>
            <a:off x="5146750" y="3327825"/>
            <a:ext cx="1973700" cy="1119300"/>
            <a:chOff x="5146750" y="3327825"/>
            <a:chExt cx="1973700" cy="1119300"/>
          </a:xfrm>
        </p:grpSpPr>
        <p:sp>
          <p:nvSpPr>
            <p:cNvPr id="296" name="Google Shape;296;p32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2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Писать на JavaScript клёво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Ну, бо́льшую часть времени</a:t>
              </a:r>
              <a:endParaRPr sz="700">
                <a:solidFill>
                  <a:srgbClr val="D9F0FF"/>
                </a:solidFill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3"/>
          <p:cNvSpPr txBox="1"/>
          <p:nvPr/>
        </p:nvSpPr>
        <p:spPr>
          <a:xfrm>
            <a:off x="729450" y="2055839"/>
            <a:ext cx="52032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Кто такой JavaScript разработчик?</a:t>
            </a:r>
            <a:endParaRPr sz="48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4" name="Google Shape;304;p3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</a:t>
            </a:fld>
            <a:endParaRPr/>
          </a:p>
        </p:txBody>
      </p:sp>
      <p:grpSp>
        <p:nvGrpSpPr>
          <p:cNvPr id="8" name="Google Shape;63;p14">
            <a:extLst>
              <a:ext uri="{FF2B5EF4-FFF2-40B4-BE49-F238E27FC236}">
                <a16:creationId xmlns:a16="http://schemas.microsoft.com/office/drawing/2014/main" id="{24692831-2296-194E-A2BD-E2CC3904019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9" name="Google Shape;64;p14">
              <a:extLst>
                <a:ext uri="{FF2B5EF4-FFF2-40B4-BE49-F238E27FC236}">
                  <a16:creationId xmlns:a16="http://schemas.microsoft.com/office/drawing/2014/main" id="{5A2B58E7-75B6-7544-AFB2-D638B60C4DB2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5;p14">
              <a:extLst>
                <a:ext uri="{FF2B5EF4-FFF2-40B4-BE49-F238E27FC236}">
                  <a16:creationId xmlns:a16="http://schemas.microsoft.com/office/drawing/2014/main" id="{1657D426-B1B7-5545-8B7C-36BD90280767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Знакомство</a:t>
              </a:r>
            </a:p>
          </p:txBody>
        </p:sp>
      </p:grpSp>
      <p:sp>
        <p:nvSpPr>
          <p:cNvPr id="13" name="Google Shape;67;p14">
            <a:extLst>
              <a:ext uri="{FF2B5EF4-FFF2-40B4-BE49-F238E27FC236}">
                <a16:creationId xmlns:a16="http://schemas.microsoft.com/office/drawing/2014/main" id="{CB574870-D821-F642-ACEF-6129F179CF7F}"/>
              </a:ext>
            </a:extLst>
          </p:cNvPr>
          <p:cNvSpPr txBox="1"/>
          <p:nvPr/>
        </p:nvSpPr>
        <p:spPr>
          <a:xfrm>
            <a:off x="181525" y="801700"/>
            <a:ext cx="4891500" cy="40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Власов Андрей</a:t>
            </a:r>
            <a:r>
              <a:rPr lang="en-US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>
              <a:lnSpc>
                <a:spcPct val="115000"/>
              </a:lnSpc>
            </a:pPr>
            <a:r>
              <a:rPr lang="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Преподаватель курса «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</a:rPr>
              <a:t>Промышленная разработка приложений на </a:t>
            </a:r>
            <a:r>
              <a:rPr lang="en-US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</a:rPr>
              <a:t>JavaScript</a:t>
            </a:r>
            <a:r>
              <a:rPr lang="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»,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Ведущий </a:t>
            </a:r>
            <a:r>
              <a:rPr lang="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разработчик компании «ПАО Сбербанк».</a:t>
            </a:r>
            <a:endParaRPr lang="en-US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15000"/>
              </a:lnSpc>
            </a:pPr>
            <a:r>
              <a:rPr lang="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10</a:t>
            </a:r>
            <a:r>
              <a:rPr lang="en-US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лет в разработке ПО</a:t>
            </a:r>
          </a:p>
          <a:p>
            <a:pPr lvl="0">
              <a:lnSpc>
                <a:spcPct val="115000"/>
              </a:lnSpc>
            </a:pPr>
            <a:r>
              <a:rPr lang="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r>
              <a:rPr lang="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года опыт преподавания</a:t>
            </a:r>
            <a:endParaRPr lang="ru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данный момент являюсь одним из разработчиков «</a:t>
            </a:r>
            <a:r>
              <a:rPr lang="ru-RU" sz="1200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СберБанк</a:t>
            </a: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Онлайн»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A49A27-966A-2642-9FF5-316056873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925" y="1132416"/>
            <a:ext cx="2247900" cy="2997200"/>
          </a:xfrm>
          <a:prstGeom prst="rect">
            <a:avLst/>
          </a:prstGeom>
        </p:spPr>
      </p:pic>
      <p:sp>
        <p:nvSpPr>
          <p:cNvPr id="17" name="Google Shape;54;p13">
            <a:extLst>
              <a:ext uri="{FF2B5EF4-FFF2-40B4-BE49-F238E27FC236}">
                <a16:creationId xmlns:a16="http://schemas.microsoft.com/office/drawing/2014/main" id="{A86BAA38-8268-514D-A71B-10B9C18A99BE}"/>
              </a:ext>
            </a:extLst>
          </p:cNvPr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20</a:t>
            </a:fld>
            <a:endParaRPr/>
          </a:p>
        </p:txBody>
      </p:sp>
      <p:sp>
        <p:nvSpPr>
          <p:cNvPr id="309" name="Google Shape;309;p34"/>
          <p:cNvSpPr txBox="1">
            <a:spLocks noGrp="1"/>
          </p:cNvSpPr>
          <p:nvPr>
            <p:ph type="body" idx="4294967295"/>
          </p:nvPr>
        </p:nvSpPr>
        <p:spPr>
          <a:xfrm>
            <a:off x="0" y="1292225"/>
            <a:ext cx="7010400" cy="26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</a:rPr>
              <a:t>Современный JavaScript —</a:t>
            </a:r>
            <a:endParaRPr sz="3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это не только язык и стандарты. </a:t>
            </a:r>
            <a:endParaRPr sz="3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Вокруг разработки за последние годы выросла целая экосистема.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750" y="536800"/>
            <a:ext cx="6689576" cy="452767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2125" y="971700"/>
            <a:ext cx="2634950" cy="39371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750" y="536800"/>
            <a:ext cx="6689576" cy="4527674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8"/>
          <p:cNvPicPr preferRelativeResize="0"/>
          <p:nvPr/>
        </p:nvPicPr>
        <p:blipFill rotWithShape="1">
          <a:blip r:embed="rId3">
            <a:alphaModFix/>
          </a:blip>
          <a:srcRect t="43949" r="5159"/>
          <a:stretch/>
        </p:blipFill>
        <p:spPr>
          <a:xfrm>
            <a:off x="191450" y="1320250"/>
            <a:ext cx="8913499" cy="356519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/>
          <p:nvPr/>
        </p:nvSpPr>
        <p:spPr>
          <a:xfrm>
            <a:off x="729450" y="2055839"/>
            <a:ext cx="52032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Курсовой проект</a:t>
            </a:r>
            <a:endParaRPr sz="48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0" name="Google Shape;340;p3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Свобода, но не анархия</a:t>
            </a:r>
            <a:endParaRPr sz="1200"/>
          </a:p>
        </p:txBody>
      </p:sp>
      <p:sp>
        <p:nvSpPr>
          <p:cNvPr id="347" name="Google Shape;347;p4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26</a:t>
            </a:fld>
            <a:endParaRPr/>
          </a:p>
        </p:txBody>
      </p:sp>
      <p:sp>
        <p:nvSpPr>
          <p:cNvPr id="346" name="Google Shape;346;p40"/>
          <p:cNvSpPr txBox="1">
            <a:spLocks noGrp="1"/>
          </p:cNvSpPr>
          <p:nvPr>
            <p:ph type="body" idx="4294967295"/>
          </p:nvPr>
        </p:nvSpPr>
        <p:spPr>
          <a:xfrm>
            <a:off x="0" y="1749425"/>
            <a:ext cx="7010400" cy="26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3000">
                <a:solidFill>
                  <a:srgbClr val="FFFFFF"/>
                </a:solidFill>
              </a:rPr>
              <a:t>Мы хотим, чтобы вы вдохновились языком и создали что-то действительно восхитительное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Общие требования к проекту</a:t>
            </a:r>
            <a:endParaRPr/>
          </a:p>
        </p:txBody>
      </p:sp>
      <p:sp>
        <p:nvSpPr>
          <p:cNvPr id="354" name="Google Shape;354;p4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27</a:t>
            </a:fld>
            <a:endParaRPr/>
          </a:p>
        </p:txBody>
      </p:sp>
      <p:sp>
        <p:nvSpPr>
          <p:cNvPr id="353" name="Google Shape;353;p41"/>
          <p:cNvSpPr txBox="1"/>
          <p:nvPr/>
        </p:nvSpPr>
        <p:spPr>
          <a:xfrm>
            <a:off x="729400" y="19985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SPA: JavaScript Application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API: Deals with real backend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Routing: At least three screens / pages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Forms: At least one form with data binding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Visualization: Sexy look and rich interface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Архитектурные и технические требования смотри в github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https://github.com/kos33rd/web-developer-course/blob/master/Course-Projects.MD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Наше предложение - начать выбор с API...</a:t>
            </a:r>
            <a:endParaRPr/>
          </a:p>
        </p:txBody>
      </p:sp>
      <p:sp>
        <p:nvSpPr>
          <p:cNvPr id="361" name="Google Shape;361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28</a:t>
            </a:fld>
            <a:endParaRPr/>
          </a:p>
        </p:txBody>
      </p:sp>
      <p:sp>
        <p:nvSpPr>
          <p:cNvPr id="360" name="Google Shape;360;p42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https://rickandmortyapi.com/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Rick and Morty API: Deaths by episodes, etc.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https://api.stackexchange.com/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Questions/answers rate by country.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https://data.gov.ru/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Russian Government Open Data.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https://jobs.github.com/api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Github Jobs: Job search app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https://developers.deezer.com/termsofuse#vi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Music statistics API: genre popularity by time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https://github.com/r-spacex/SpaceX-API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SpaceX API: events timeline with stocks and photos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https://docs.opendota.com/</a:t>
            </a: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DOTA 2 statistics: Top players infographics</a:t>
            </a:r>
            <a:endParaRPr sz="120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Even browser API like camera / microphone / speakers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Определиться с представлением данных ...</a:t>
            </a:r>
            <a:endParaRPr/>
          </a:p>
        </p:txBody>
      </p:sp>
      <p:sp>
        <p:nvSpPr>
          <p:cNvPr id="368" name="Google Shape;368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29</a:t>
            </a:fld>
            <a:endParaRPr/>
          </a:p>
        </p:txBody>
      </p:sp>
      <p:sp>
        <p:nvSpPr>
          <p:cNvPr id="367" name="Google Shape;367;p43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Infographics and Data visualization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Web mapping and cartography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Data analytics - charts and diagrams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Image processing / raster bitmaps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Data grids, spreadsheets, pivot tables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...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</a:t>
            </a:fld>
            <a:endParaRPr/>
          </a:p>
        </p:txBody>
      </p:sp>
      <p:grpSp>
        <p:nvGrpSpPr>
          <p:cNvPr id="4" name="Google Shape;52;p11">
            <a:extLst>
              <a:ext uri="{FF2B5EF4-FFF2-40B4-BE49-F238E27FC236}">
                <a16:creationId xmlns:a16="http://schemas.microsoft.com/office/drawing/2014/main" id="{AA0648DB-2394-5F49-A8E5-BA670F2AC446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5" name="Google Shape;53;p11">
              <a:extLst>
                <a:ext uri="{FF2B5EF4-FFF2-40B4-BE49-F238E27FC236}">
                  <a16:creationId xmlns:a16="http://schemas.microsoft.com/office/drawing/2014/main" id="{AD6D2D0A-6D5C-454C-B91F-07EAB14863A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4;p11">
              <a:extLst>
                <a:ext uri="{FF2B5EF4-FFF2-40B4-BE49-F238E27FC236}">
                  <a16:creationId xmlns:a16="http://schemas.microsoft.com/office/drawing/2014/main" id="{C2A0E1A4-E541-6C45-9FC6-FF48FBF60A15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Образовательный процесс</a:t>
              </a:r>
              <a:endParaRPr dirty="0"/>
            </a:p>
          </p:txBody>
        </p:sp>
      </p:grpSp>
      <p:sp>
        <p:nvSpPr>
          <p:cNvPr id="8" name="Google Shape;55;p11">
            <a:extLst>
              <a:ext uri="{FF2B5EF4-FFF2-40B4-BE49-F238E27FC236}">
                <a16:creationId xmlns:a16="http://schemas.microsoft.com/office/drawing/2014/main" id="{532C69BF-88A1-344B-8C25-CC70D8A7096F}"/>
              </a:ext>
            </a:extLst>
          </p:cNvPr>
          <p:cNvSpPr txBox="1"/>
          <p:nvPr/>
        </p:nvSpPr>
        <p:spPr>
          <a:xfrm>
            <a:off x="181525" y="801700"/>
            <a:ext cx="3956700" cy="3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График занятий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3 раза в неделю: понедельник, среда, пятница (кроме выпадающих на праздничные дни)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 19:00 до 21:00 по мск.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Между занятиями и в выходные: 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выполнение самостоятельной работы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выполнение домашних заданий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Итоговый экзамен в конце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завершении обучения </a:t>
            </a:r>
            <a:r>
              <a:rPr lang="en-US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—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экзамен по теории и практике. 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" name="Google Shape;56;p11">
            <a:extLst>
              <a:ext uri="{FF2B5EF4-FFF2-40B4-BE49-F238E27FC236}">
                <a16:creationId xmlns:a16="http://schemas.microsoft.com/office/drawing/2014/main" id="{DD2673E5-E2CD-D744-9B25-465F7737F0CB}"/>
              </a:ext>
            </a:extLst>
          </p:cNvPr>
          <p:cNvSpPr txBox="1"/>
          <p:nvPr/>
        </p:nvSpPr>
        <p:spPr>
          <a:xfrm>
            <a:off x="4322618" y="831009"/>
            <a:ext cx="4727864" cy="40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Консультации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Личные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консультации с наставником: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Установочная консультация с 26.08 по 30.08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Начало консультаций по графику со второй недели обучения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 раз в неделю*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Продолжительность 30 минут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Время будет указано в графике, который составляется куратором и наставниками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* </a:t>
            </a:r>
            <a:r>
              <a:rPr lang="ru" i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случае острой необходимости (неуспеваемость, проблемы в учебе и др.) при возможности наставника время консультации может быть увеличено.</a:t>
            </a:r>
            <a:endParaRPr i="1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... и выбрать инструмент визуализации</a:t>
            </a:r>
            <a:endParaRPr/>
          </a:p>
        </p:txBody>
      </p:sp>
      <p:sp>
        <p:nvSpPr>
          <p:cNvPr id="375" name="Google Shape;375;p4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30</a:t>
            </a:fld>
            <a:endParaRPr/>
          </a:p>
        </p:txBody>
      </p:sp>
      <p:sp>
        <p:nvSpPr>
          <p:cNvPr id="374" name="Google Shape;374;p44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3"/>
              </a:rPr>
              <a:t>Leaflet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4"/>
              </a:rPr>
              <a:t>Highcharts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5"/>
              </a:rPr>
              <a:t>D3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6"/>
              </a:rPr>
              <a:t>Timeline.js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ru" u="sng">
                <a:solidFill>
                  <a:schemeClr val="hlink"/>
                </a:solidFill>
                <a:hlinkClick r:id="rId7"/>
              </a:rPr>
              <a:t>PixiJS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4292E"/>
              </a:buClr>
              <a:buSzPts val="1200"/>
              <a:buChar char="●"/>
            </a:pPr>
            <a:r>
              <a:rPr lang="ru"/>
              <a:t>...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275" y="562875"/>
            <a:ext cx="5034424" cy="4473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" name="Google Shape;381;p45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382" name="Google Shape;382;p45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5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Сообщества разработчиков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Анализ социального графа разработчиков крупных проектов по данным github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384" name="Google Shape;384;p4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950" y="572825"/>
            <a:ext cx="5234851" cy="4379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0" name="Google Shape;390;p46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391" name="Google Shape;391;p46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6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Визуализация трендов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Анализ изменения во времени предпочтений пользователей по языкам в стартапах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393" name="Google Shape;393;p4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750" y="608350"/>
            <a:ext cx="5660101" cy="3368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7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00" name="Google Shape;400;p47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7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Картография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Визуализация ГИС-данных - растровых и векторных карт, объектов, подписей и инфографики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02" name="Google Shape;402;p4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48"/>
          <p:cNvPicPr preferRelativeResize="0"/>
          <p:nvPr/>
        </p:nvPicPr>
        <p:blipFill rotWithShape="1">
          <a:blip r:embed="rId3">
            <a:alphaModFix/>
          </a:blip>
          <a:srcRect b="4861"/>
          <a:stretch/>
        </p:blipFill>
        <p:spPr>
          <a:xfrm>
            <a:off x="800275" y="600775"/>
            <a:ext cx="4259825" cy="4407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8" name="Google Shape;408;p48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09" name="Google Shape;409;p48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8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Визуализация алгоритмов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Сравнение алгоритмов и структур данных по оптимизации CPU и памяти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11" name="Google Shape;411;p4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849" y="589250"/>
            <a:ext cx="5692275" cy="4198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7" name="Google Shape;417;p49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18" name="Google Shape;418;p49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9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ГИС и городская среда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Отображение на 3D-картах данных с умных устройств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20" name="Google Shape;420;p4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700" y="604300"/>
            <a:ext cx="6704299" cy="36290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6" name="Google Shape;426;p50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27" name="Google Shape;427;p50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0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Аналитика и закономерности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Тепловая карта продуктивности по дням месяца среди  разработчиков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29" name="Google Shape;429;p5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51"/>
          <p:cNvPicPr preferRelativeResize="0"/>
          <p:nvPr/>
        </p:nvPicPr>
        <p:blipFill rotWithShape="1">
          <a:blip r:embed="rId3">
            <a:alphaModFix/>
          </a:blip>
          <a:srcRect b="6864"/>
          <a:stretch/>
        </p:blipFill>
        <p:spPr>
          <a:xfrm>
            <a:off x="835125" y="619975"/>
            <a:ext cx="6559375" cy="4283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51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36" name="Google Shape;436;p51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1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Рейсы и их длительность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Анализ маршрутов авиаперелётов по длительности и ценам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38" name="Google Shape;438;p5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Выбор за нами</a:t>
            </a:r>
            <a:endParaRPr/>
          </a:p>
        </p:txBody>
      </p:sp>
      <p:sp>
        <p:nvSpPr>
          <p:cNvPr id="445" name="Google Shape;445;p5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38</a:t>
            </a:fld>
            <a:endParaRPr/>
          </a:p>
        </p:txBody>
      </p:sp>
      <p:sp>
        <p:nvSpPr>
          <p:cNvPr id="444" name="Google Shape;444;p52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Тысячи идей ждут реализации. Осталось выбрать подходящую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</a:t>
            </a:r>
            <a:endParaRPr/>
          </a:p>
        </p:txBody>
      </p:sp>
      <p:sp>
        <p:nvSpPr>
          <p:cNvPr id="452" name="Google Shape;452;p5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39</a:t>
            </a:fld>
            <a:endParaRPr/>
          </a:p>
        </p:txBody>
      </p:sp>
      <p:sp>
        <p:nvSpPr>
          <p:cNvPr id="451" name="Google Shape;451;p53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Завести на github проект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Выбрать тему курсового проекта, для этого: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AutoNum type="alphaLcPeriod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Определиться с API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AutoNum type="alphaLcPeriod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Определить основной сценарий взаимодействия и обработки данных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AutoNum type="alphaLcPeriod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Проверить, что проект сможет удовлетворить базовым требованиям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Оформить описание проекта в readme.md и оформить PR на преподавателей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8" name="Google Shape;78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Обратная связь и общение</a:t>
              </a:r>
              <a:endParaRPr/>
            </a:p>
          </p:txBody>
        </p:sp>
      </p:grpSp>
      <p:sp>
        <p:nvSpPr>
          <p:cNvPr id="80" name="Google Shape;80;p14"/>
          <p:cNvSpPr txBox="1"/>
          <p:nvPr/>
        </p:nvSpPr>
        <p:spPr>
          <a:xfrm>
            <a:off x="158700" y="874125"/>
            <a:ext cx="3945900" cy="3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LMS Moodle</a:t>
            </a:r>
            <a:endParaRPr sz="1800" b="1" i="0" u="none" strike="noStrike" cap="none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Learning Management System 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Moodle </a:t>
            </a: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система контроля обучения на курсе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endParaRPr sz="14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✓"/>
            </a:pP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материалы по каждому занятию </a:t>
            </a:r>
            <a:endParaRPr dirty="0"/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✓"/>
            </a:pP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домашние задания (описание ДЗ, 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критерии оценки,</a:t>
            </a: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срок выпол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нения</a:t>
            </a: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)</a:t>
            </a:r>
            <a:endParaRPr dirty="0"/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Ваши ответы по домашним заданиям (ссылки на Git)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оценка и фидбэк по ДЗ (от наставника)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ссылка на просмотр записи занятия онлайн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14"/>
          <p:cNvSpPr txBox="1"/>
          <p:nvPr/>
        </p:nvSpPr>
        <p:spPr>
          <a:xfrm>
            <a:off x="4306700" y="874125"/>
            <a:ext cx="4674600" cy="39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Общение в Telegram</a:t>
            </a:r>
            <a:endParaRPr sz="1800" b="1" i="0" u="none" strike="noStrike" cap="none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STC-15 административный чат - объявления для всех от администрации, общие для всей группы вопросы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STC-15 учебный чат - для общения с преподавателями и наставниками. Вопросы по учебе рекомендуем задавать здесь. Тут вы сможете обсудить тему по учебе и с коллегами по курсу, и с наставниками 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Личные сообщения преподавателю и наставнику в Telegram. При возникновении срочных вопросов до консультации вы также можете писать в личку своему наставнику или преподавателю. Он ответит по мере возможности.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STC-15 - чат эмоциональной поддержки - общение обо всем (участие по желанию)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8104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000000"/>
                </a:solidFill>
              </a:rPr>
              <a:t>На этом пока всё</a:t>
            </a:r>
            <a:endParaRPr/>
          </a:p>
        </p:txBody>
      </p:sp>
      <p:sp>
        <p:nvSpPr>
          <p:cNvPr id="458" name="Google Shape;458;p5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Ссылки</a:t>
            </a:r>
            <a:endParaRPr/>
          </a:p>
        </p:txBody>
      </p:sp>
      <p:sp>
        <p:nvSpPr>
          <p:cNvPr id="465" name="Google Shape;465;p5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41</a:t>
            </a:fld>
            <a:endParaRPr/>
          </a:p>
        </p:txBody>
      </p:sp>
      <p:sp>
        <p:nvSpPr>
          <p:cNvPr id="464" name="Google Shape;464;p55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Лекции, материалы и требования к курсовому проекту: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https://github.com/kos33rd/web-developer-course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Github-профили для отправки PR с выполненным заданием: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@kos33rd</a:t>
            </a: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ru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@AVVlasov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ru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Новости, анонсы, материалы и полезные ссылки: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http://moodle.innopolis.university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7" name="Google Shape;87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Контроль успеваемости</a:t>
              </a:r>
              <a:endParaRPr/>
            </a:p>
          </p:txBody>
        </p:sp>
      </p:grpSp>
      <p:sp>
        <p:nvSpPr>
          <p:cNvPr id="89" name="Google Shape;89;p15"/>
          <p:cNvSpPr txBox="1"/>
          <p:nvPr/>
        </p:nvSpPr>
        <p:spPr>
          <a:xfrm>
            <a:off x="206350" y="680125"/>
            <a:ext cx="8679900" cy="7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курса</a:t>
            </a:r>
            <a:r>
              <a:rPr lang="ru" sz="18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 - 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дать крепкие знания, которые станут фундаментом освоения программирования, а также помочь получить практические навыки, которые Вы сможете использовать в реальной работе.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206100" y="1467350"/>
            <a:ext cx="8731800" cy="13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Для достижения этой цели курс включает в себя:</a:t>
            </a:r>
            <a:endParaRPr sz="1600" b="1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Вебинарные занятия с преподавателем включающие в себя как теорию, так и практику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Самостоятельное изучение материалов и выполнение домашних заданий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Личные консультации с наставником с обратной связью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Итоговый экзамен в конце курса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206100" y="2796125"/>
            <a:ext cx="8679900" cy="18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Успешное завершение курса</a:t>
            </a:r>
            <a:endParaRPr sz="1600" b="1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Решение об аттестации и выдаче удостоверения о повышении квалификации принимается на основании:</a:t>
            </a:r>
            <a:endParaRPr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eriod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65% и более верных ответов по итоговому экзамену;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eriod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65% и более выполненных ДЗ  по каждому разделу программы с оценкой 1 или 2 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91947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6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97" name="Google Shape;97;p16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6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Домашние задания</a:t>
              </a:r>
              <a:endParaRPr/>
            </a:p>
          </p:txBody>
        </p:sp>
      </p:grpSp>
      <p:sp>
        <p:nvSpPr>
          <p:cNvPr id="99" name="Google Shape;99;p16"/>
          <p:cNvSpPr txBox="1"/>
          <p:nvPr/>
        </p:nvSpPr>
        <p:spPr>
          <a:xfrm>
            <a:off x="4918300" y="775975"/>
            <a:ext cx="4027800" cy="3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Общие критерии для корректного выполнения задания: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1. Программа компилируется.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2. В ходе работы программе не возникает ошибок в процессе выполнения, за исключением, где это необходимо.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3. Программа в результате своей работы возвращает корректный результат, т.е. тот который требуется по условиям задания.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188425" y="775975"/>
            <a:ext cx="43014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Система оценки домашних заданий – трехбалльная </a:t>
            </a:r>
            <a:endParaRPr sz="1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✔️</a:t>
            </a: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Не зачтено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(0 баллов). Оценка ставится в случае, если работа выполнена со значительными ошибками и критерии правильного выполнения не достигнуты, программа не компилируется, приложение завершается с ошибкой.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✔️</a:t>
            </a: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Зачтено с замечаниями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(1 балл).  Оценка ставится если формально программа работает и результат выдаётся корректный. Все замечания записываются в форму и направляются студенту.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✔️</a:t>
            </a: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Зачтено полностью без ошибок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(2 балла). Задание выполнено корректно, результат верный, критерии оценки полностью выполнены.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5428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875936" cy="3416400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Общая картина развития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разработчика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Задачи </a:t>
            </a:r>
            <a:endParaRPr lang="ru-RU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lnSpc>
                <a:spcPct val="150000"/>
              </a:lnSpc>
            </a:pPr>
            <a:r>
              <a:rPr lang="ru-RU" dirty="0"/>
              <a:t>Познакомится с ветками развития разработчика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/>
              <a:t>Познакомится с требованиями к курсовому проекту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Настроить окружение для дальнейшей работы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Цель и задачи </a:t>
              </a: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4" name="Picture 6" descr="ÐÐ°ÑÑÐ¸Ð½ÐºÐ¸ Ð¿Ð¾ Ð·Ð°Ð¿ÑÐ¾ÑÑ Ð´ÑÐº jav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9399" y="1130941"/>
            <a:ext cx="1871462" cy="3368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7037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875936" cy="3416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Знакомство с программой курса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Путь разработчика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Описание требований к курсовому проекту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Настройка окружения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Ответы на вопросы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План 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4" name="Picture 6" descr="ÐÐ°ÑÑÐ¸Ð½ÐºÐ¸ Ð¿Ð¾ Ð·Ð°Ð¿ÑÐ¾ÑÑ Ð´ÑÐº jav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9399" y="1130941"/>
            <a:ext cx="1871462" cy="3368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775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4;p13">
            <a:extLst>
              <a:ext uri="{FF2B5EF4-FFF2-40B4-BE49-F238E27FC236}">
                <a16:creationId xmlns:a16="http://schemas.microsoft.com/office/drawing/2014/main" id="{D1C566BC-0EB9-EA46-929F-6D0021ECEAAB}"/>
              </a:ext>
            </a:extLst>
          </p:cNvPr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title"/>
          </p:nvPr>
        </p:nvSpPr>
        <p:spPr>
          <a:xfrm>
            <a:off x="142591" y="749671"/>
            <a:ext cx="2932134" cy="26060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</a:pP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JavaScript?</a:t>
            </a: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В </a:t>
            </a: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enterprise?</a:t>
            </a: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Да!</a:t>
            </a: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endParaRPr sz="2400" b="1" dirty="0">
              <a:solidFill>
                <a:srgbClr val="662483"/>
              </a:solidFill>
              <a:latin typeface="Tahoma"/>
              <a:ea typeface="Tahoma"/>
              <a:cs typeface="Tahoma"/>
              <a:sym typeface="Arial"/>
            </a:endParaRPr>
          </a:p>
        </p:txBody>
      </p:sp>
      <p:sp>
        <p:nvSpPr>
          <p:cNvPr id="221" name="Google Shape;221;p2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725" y="602700"/>
            <a:ext cx="3509215" cy="29848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17" name="Google Shape;2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0275" y="1462400"/>
            <a:ext cx="3157524" cy="292497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18" name="Google Shape;21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2600" y="2416767"/>
            <a:ext cx="3157525" cy="262954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9" name="Google Shape;52;p11">
            <a:extLst>
              <a:ext uri="{FF2B5EF4-FFF2-40B4-BE49-F238E27FC236}">
                <a16:creationId xmlns:a16="http://schemas.microsoft.com/office/drawing/2014/main" id="{96AA4013-2DB0-6449-8411-0F0AC9C0E50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0" name="Google Shape;53;p11">
              <a:extLst>
                <a:ext uri="{FF2B5EF4-FFF2-40B4-BE49-F238E27FC236}">
                  <a16:creationId xmlns:a16="http://schemas.microsoft.com/office/drawing/2014/main" id="{A09DDB6F-8307-264C-A3A4-6D580220EA3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4;p11">
              <a:extLst>
                <a:ext uri="{FF2B5EF4-FFF2-40B4-BE49-F238E27FC236}">
                  <a16:creationId xmlns:a16="http://schemas.microsoft.com/office/drawing/2014/main" id="{06AC81B5-7CD3-F249-8D36-4D10ECF9EF09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 курсе</a:t>
              </a:r>
              <a:endParaRPr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1478</Words>
  <Application>Microsoft Macintosh PowerPoint</Application>
  <PresentationFormat>Экран (16:9)</PresentationFormat>
  <Paragraphs>251</Paragraphs>
  <Slides>41</Slides>
  <Notes>39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</vt:i4>
      </vt:variant>
    </vt:vector>
  </HeadingPairs>
  <TitlesOfParts>
    <vt:vector size="49" baseType="lpstr">
      <vt:lpstr>Noto Sans Symbols</vt:lpstr>
      <vt:lpstr>Calibri</vt:lpstr>
      <vt:lpstr>Arial</vt:lpstr>
      <vt:lpstr>Tahoma</vt:lpstr>
      <vt:lpstr>Calibri Light</vt:lpstr>
      <vt:lpstr>Raleway</vt:lpstr>
      <vt:lpstr>Lato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JavaScript? В enterprise? Да! </vt:lpstr>
      <vt:lpstr>Структура курса</vt:lpstr>
      <vt:lpstr>За  это время мы успеем</vt:lpstr>
      <vt:lpstr>Презентация PowerPoint</vt:lpstr>
      <vt:lpstr>Предварительные требования</vt:lpstr>
      <vt:lpstr>Имеющийся опыт</vt:lpstr>
      <vt:lpstr>Система оценки</vt:lpstr>
      <vt:lpstr>Ценности курса Курсовой проект</vt:lpstr>
      <vt:lpstr>Ценности курса Актуальные тренды</vt:lpstr>
      <vt:lpstr>Ценности курса Опыт и умения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Свобода, но не анархия</vt:lpstr>
      <vt:lpstr>Общие требования к проекту</vt:lpstr>
      <vt:lpstr>Наше предложение - начать выбор с API...</vt:lpstr>
      <vt:lpstr>Определиться с представлением данных ...</vt:lpstr>
      <vt:lpstr>... и выбрать инструмент визуализации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Выбор за нами</vt:lpstr>
      <vt:lpstr>Задание</vt:lpstr>
      <vt:lpstr>На этом пока всё</vt:lpstr>
      <vt:lpstr>Ссылки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4</cp:revision>
  <dcterms:modified xsi:type="dcterms:W3CDTF">2019-05-03T15:15:19Z</dcterms:modified>
</cp:coreProperties>
</file>